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331" r:id="rId2"/>
    <p:sldId id="333" r:id="rId3"/>
    <p:sldId id="257" r:id="rId4"/>
    <p:sldId id="340" r:id="rId5"/>
    <p:sldId id="341" r:id="rId6"/>
    <p:sldId id="342" r:id="rId7"/>
    <p:sldId id="334" r:id="rId8"/>
    <p:sldId id="337" r:id="rId9"/>
    <p:sldId id="338" r:id="rId10"/>
    <p:sldId id="343" r:id="rId11"/>
    <p:sldId id="335" r:id="rId12"/>
    <p:sldId id="336" r:id="rId13"/>
    <p:sldId id="33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4F45"/>
    <a:srgbClr val="000000"/>
    <a:srgbClr val="F26E61"/>
    <a:srgbClr val="FAC5C0"/>
    <a:srgbClr val="FFC000"/>
    <a:srgbClr val="FFFFFF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10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</a:t>
            </a:r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E55AD2F-B590-408C-8150-4F9484B57AA1}"/>
              </a:ext>
            </a:extLst>
          </p:cNvPr>
          <p:cNvGrpSpPr/>
          <p:nvPr/>
        </p:nvGrpSpPr>
        <p:grpSpPr>
          <a:xfrm>
            <a:off x="2054062" y="3257413"/>
            <a:ext cx="4741043" cy="2475413"/>
            <a:chOff x="2243043" y="1424444"/>
            <a:chExt cx="5514975" cy="2927350"/>
          </a:xfrm>
        </p:grpSpPr>
        <p:sp>
          <p:nvSpPr>
            <p:cNvPr id="69" name="手繪多邊形: 圖案 68">
              <a:extLst>
                <a:ext uri="{FF2B5EF4-FFF2-40B4-BE49-F238E27FC236}">
                  <a16:creationId xmlns:a16="http://schemas.microsoft.com/office/drawing/2014/main" id="{47786824-2B86-4BFE-BFC8-8911D47E5875}"/>
                </a:ext>
              </a:extLst>
            </p:cNvPr>
            <p:cNvSpPr/>
            <p:nvPr/>
          </p:nvSpPr>
          <p:spPr>
            <a:xfrm>
              <a:off x="2243043" y="1818144"/>
              <a:ext cx="4510842" cy="2533650"/>
            </a:xfrm>
            <a:custGeom>
              <a:avLst/>
              <a:gdLst>
                <a:gd name="connsiteX0" fmla="*/ 1350434 w 4155017"/>
                <a:gd name="connsiteY0" fmla="*/ 0 h 2423583"/>
                <a:gd name="connsiteX1" fmla="*/ 4155017 w 4155017"/>
                <a:gd name="connsiteY1" fmla="*/ 0 h 2423583"/>
                <a:gd name="connsiteX2" fmla="*/ 4152900 w 4155017"/>
                <a:gd name="connsiteY2" fmla="*/ 2419350 h 2423583"/>
                <a:gd name="connsiteX3" fmla="*/ 0 w 4155017"/>
                <a:gd name="connsiteY3" fmla="*/ 2423583 h 2423583"/>
                <a:gd name="connsiteX4" fmla="*/ 8467 w 4155017"/>
                <a:gd name="connsiteY4" fmla="*/ 1394883 h 2423583"/>
                <a:gd name="connsiteX5" fmla="*/ 1352550 w 4155017"/>
                <a:gd name="connsiteY5" fmla="*/ 1397000 h 2423583"/>
                <a:gd name="connsiteX6" fmla="*/ 1350434 w 4155017"/>
                <a:gd name="connsiteY6" fmla="*/ 0 h 2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5017" h="2423583">
                  <a:moveTo>
                    <a:pt x="1350434" y="0"/>
                  </a:moveTo>
                  <a:lnTo>
                    <a:pt x="4155017" y="0"/>
                  </a:lnTo>
                  <a:cubicBezTo>
                    <a:pt x="4154311" y="806450"/>
                    <a:pt x="4153606" y="1612900"/>
                    <a:pt x="4152900" y="2419350"/>
                  </a:cubicBezTo>
                  <a:lnTo>
                    <a:pt x="0" y="2423583"/>
                  </a:lnTo>
                  <a:cubicBezTo>
                    <a:pt x="2822" y="2080683"/>
                    <a:pt x="5645" y="1737783"/>
                    <a:pt x="8467" y="1394883"/>
                  </a:cubicBezTo>
                  <a:lnTo>
                    <a:pt x="1352550" y="1397000"/>
                  </a:lnTo>
                  <a:cubicBezTo>
                    <a:pt x="1351845" y="931333"/>
                    <a:pt x="1351139" y="465667"/>
                    <a:pt x="13504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BB11EC-9AE7-405C-9D9A-18BEEB28F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043" y="1818144"/>
              <a:ext cx="5514975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A226240-65C7-43CB-AC94-7F3C32250006}"/>
                </a:ext>
              </a:extLst>
            </p:cNvPr>
            <p:cNvSpPr txBox="1"/>
            <p:nvPr/>
          </p:nvSpPr>
          <p:spPr>
            <a:xfrm>
              <a:off x="4004843" y="1424444"/>
              <a:ext cx="2749042" cy="43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Optimization step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AB0E793-1038-4BAF-8F76-52D734F630DE}"/>
              </a:ext>
            </a:extLst>
          </p:cNvPr>
          <p:cNvGrpSpPr/>
          <p:nvPr/>
        </p:nvGrpSpPr>
        <p:grpSpPr>
          <a:xfrm>
            <a:off x="9651385" y="1455954"/>
            <a:ext cx="2127843" cy="4380267"/>
            <a:chOff x="838200" y="1287202"/>
            <a:chExt cx="2127843" cy="4380267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C41095B9-7457-42A6-8DF6-8765A1A7A931}"/>
                </a:ext>
              </a:extLst>
            </p:cNvPr>
            <p:cNvGrpSpPr/>
            <p:nvPr/>
          </p:nvGrpSpPr>
          <p:grpSpPr>
            <a:xfrm>
              <a:off x="916391" y="2108875"/>
              <a:ext cx="1970399" cy="3489862"/>
              <a:chOff x="948045" y="1994576"/>
              <a:chExt cx="1970399" cy="3489862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967809D4-9D4E-4444-905D-B5663C5A2969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FC162FDF-6752-4FF4-8D17-A0B35E072567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7DB88C2A-F2F7-49C0-869A-7E065FF9DE03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80432C4E-06F0-422A-9766-628F6612F5C3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002F8E30-BD35-4547-9799-C7903FE1A273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9702AE4-DB16-4EA7-AB4B-7A68EBE8C0F3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9DDB09B9-D4F5-4DEE-9539-B4C1FCF816EB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8421DE01-2CE2-437E-AC5E-150FB6093EDE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515323-A975-474F-82BD-D425D3782C5B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3A0B90F-9B64-4C35-BBFC-7A561A49CD8F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D15FA0A6-77D1-4F52-B665-80FD7ED990A8}"/>
                  </a:ext>
                </a:extLst>
              </p:cNvPr>
              <p:cNvCxnSpPr>
                <a:cxnSpLocks/>
                <a:stCxn id="73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B74F797-CE88-4AD7-8F0C-929D4FBA4DC9}"/>
                  </a:ext>
                </a:extLst>
              </p:cNvPr>
              <p:cNvCxnSpPr>
                <a:cxnSpLocks/>
                <a:stCxn id="72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149D146B-C5E4-45B3-B84C-57A56E4D71A9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710699-AE20-4E85-AF78-5E650DBBF151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箭號: 向下 49">
                <a:extLst>
                  <a:ext uri="{FF2B5EF4-FFF2-40B4-BE49-F238E27FC236}">
                    <a16:creationId xmlns:a16="http://schemas.microsoft.com/office/drawing/2014/main" id="{436D1226-8C1D-43F3-A5AF-F6397F26B3CA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E0C1AE3-8D28-4F17-BAE7-F7A836192C55}"/>
                  </a:ext>
                </a:extLst>
              </p:cNvPr>
              <p:cNvSpPr txBox="1"/>
              <p:nvPr/>
            </p:nvSpPr>
            <p:spPr>
              <a:xfrm>
                <a:off x="1026367" y="1994576"/>
                <a:ext cx="18729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3">
                        <a:lumMod val="50000"/>
                      </a:schemeClr>
                    </a:solidFill>
                  </a:rPr>
                  <a:t>Way point</a:t>
                </a:r>
                <a:endParaRPr lang="zh-TW" altLang="en-US" sz="2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" r="-144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46" r="-130769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846" r="-12692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6FA05C-6642-4088-9ECF-F4294BD7E122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EF876DD2-AFA4-4FC3-9708-C52BE5360C7D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對角角落 106">
              <a:extLst>
                <a:ext uri="{FF2B5EF4-FFF2-40B4-BE49-F238E27FC236}">
                  <a16:creationId xmlns:a16="http://schemas.microsoft.com/office/drawing/2014/main" id="{BB36FEFC-3306-434B-8831-A9473FF7247B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Way point distances</a:t>
              </a:r>
              <a:endParaRPr lang="zh-TW" altLang="en-US" sz="24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/>
              <p:nvPr/>
            </p:nvSpPr>
            <p:spPr>
              <a:xfrm>
                <a:off x="743830" y="1538960"/>
                <a:ext cx="7616539" cy="1569660"/>
              </a:xfrm>
              <a:prstGeom prst="rect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Objective Function (design variable: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=1,2,3…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r>
                  <a:rPr lang="en-US" altLang="zh-TW" sz="2400" dirty="0"/>
                  <a:t>= ∑ </a:t>
                </a:r>
                <a:r>
                  <a:rPr lang="en-US" altLang="zh-TW" sz="2400" dirty="0">
                    <a:solidFill>
                      <a:srgbClr val="C00000"/>
                    </a:solidFill>
                  </a:rPr>
                  <a:t>way point distances</a:t>
                </a:r>
                <a:r>
                  <a:rPr lang="en-US" altLang="zh-TW" sz="2400" dirty="0"/>
                  <a:t> + ∑ </a:t>
                </a:r>
                <a:r>
                  <a:rPr lang="en-US" altLang="zh-TW" sz="2400" dirty="0">
                    <a:solidFill>
                      <a:schemeClr val="accent5">
                        <a:lumMod val="50000"/>
                      </a:schemeClr>
                    </a:solidFill>
                  </a:rPr>
                  <a:t>change amount of velocity</a:t>
                </a:r>
              </a:p>
              <a:p>
                <a:r>
                  <a:rPr lang="en-US" altLang="zh-TW" sz="2400" dirty="0"/>
                  <a:t>Subjected to:</a:t>
                </a:r>
              </a:p>
              <a:p>
                <a:r>
                  <a:rPr lang="en-US" altLang="zh-TW" sz="2400" dirty="0"/>
                  <a:t> Velocity Obstacles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30" y="1538960"/>
                <a:ext cx="7616539" cy="1569660"/>
              </a:xfrm>
              <a:prstGeom prst="rect">
                <a:avLst/>
              </a:prstGeom>
              <a:blipFill>
                <a:blip r:embed="rId8"/>
                <a:stretch>
                  <a:fillRect l="-1119" t="-2308" r="-1199" b="-7692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3C279BA9-FEC1-4CBC-866D-D3459F6484EF}"/>
              </a:ext>
            </a:extLst>
          </p:cNvPr>
          <p:cNvGrpSpPr/>
          <p:nvPr/>
        </p:nvGrpSpPr>
        <p:grpSpPr>
          <a:xfrm>
            <a:off x="848964" y="3157456"/>
            <a:ext cx="2069025" cy="461665"/>
            <a:chOff x="788583" y="2422890"/>
            <a:chExt cx="2069025" cy="461665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0315F151-DA84-4CCF-BA6A-AEF84C2C37FF}"/>
                </a:ext>
              </a:extLst>
            </p:cNvPr>
            <p:cNvSpPr txBox="1"/>
            <p:nvPr/>
          </p:nvSpPr>
          <p:spPr>
            <a:xfrm>
              <a:off x="1169918" y="2422890"/>
              <a:ext cx="168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50"/>
                  </a:solidFill>
                </a:rPr>
                <a:t>Minimize!</a:t>
              </a:r>
              <a:endParaRPr lang="zh-TW" alt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20" name="箭號: 向上 119">
              <a:extLst>
                <a:ext uri="{FF2B5EF4-FFF2-40B4-BE49-F238E27FC236}">
                  <a16:creationId xmlns:a16="http://schemas.microsoft.com/office/drawing/2014/main" id="{FC2FA3F6-E291-46F5-80EB-E3CCC8AEED20}"/>
                </a:ext>
              </a:extLst>
            </p:cNvPr>
            <p:cNvSpPr/>
            <p:nvPr/>
          </p:nvSpPr>
          <p:spPr>
            <a:xfrm>
              <a:off x="788583" y="2458424"/>
              <a:ext cx="353129" cy="313642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1B093F46-9212-4D65-8735-33C93D4AC373}"/>
              </a:ext>
            </a:extLst>
          </p:cNvPr>
          <p:cNvGrpSpPr/>
          <p:nvPr/>
        </p:nvGrpSpPr>
        <p:grpSpPr>
          <a:xfrm>
            <a:off x="6684353" y="2550881"/>
            <a:ext cx="2733541" cy="3147706"/>
            <a:chOff x="3387633" y="2068020"/>
            <a:chExt cx="2733541" cy="3147706"/>
          </a:xfrm>
        </p:grpSpPr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3D5484CB-B331-4E57-B90F-0BD7ECF2D787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CEC3EF2-6ACE-425F-B5A2-A75B6432C83D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A961CAA8-1650-4CD4-9749-01823BA64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63B54AF9-A7EA-4EFB-9C30-21EF66E44771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66B796C1-08B1-4DB0-95EC-ACCEF31B5B85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6A203B39-B41A-4B5A-A6D6-951CB83FF24C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: 剪去對角角落 115">
              <a:extLst>
                <a:ext uri="{FF2B5EF4-FFF2-40B4-BE49-F238E27FC236}">
                  <a16:creationId xmlns:a16="http://schemas.microsoft.com/office/drawing/2014/main" id="{18652F8E-12DA-4236-800D-6F6394CA4134}"/>
                </a:ext>
              </a:extLst>
            </p:cNvPr>
            <p:cNvSpPr/>
            <p:nvPr/>
          </p:nvSpPr>
          <p:spPr>
            <a:xfrm>
              <a:off x="3387633" y="2068020"/>
              <a:ext cx="2733541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Change amount of velocity</a:t>
              </a:r>
              <a:endParaRPr lang="zh-TW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65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11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12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44452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to handle unknow intension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0D5C736-6C57-4324-984A-7698E0837C83}"/>
              </a:ext>
            </a:extLst>
          </p:cNvPr>
          <p:cNvSpPr/>
          <p:nvPr/>
        </p:nvSpPr>
        <p:spPr>
          <a:xfrm>
            <a:off x="2336479" y="1977801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450E5D-A14F-4510-B90E-7A3140CDFB00}"/>
              </a:ext>
            </a:extLst>
          </p:cNvPr>
          <p:cNvSpPr txBox="1"/>
          <p:nvPr/>
        </p:nvSpPr>
        <p:spPr>
          <a:xfrm>
            <a:off x="2743059" y="1584101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 step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D54E-38FE-473A-AB2D-49C075BB446E}"/>
              </a:ext>
            </a:extLst>
          </p:cNvPr>
          <p:cNvGrpSpPr/>
          <p:nvPr/>
        </p:nvGrpSpPr>
        <p:grpSpPr>
          <a:xfrm>
            <a:off x="6832615" y="2261270"/>
            <a:ext cx="4674575" cy="3143317"/>
            <a:chOff x="5079120" y="543253"/>
            <a:chExt cx="4674575" cy="314331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34A7F46-EBB5-4BBE-A886-A58C81A75225}"/>
                </a:ext>
              </a:extLst>
            </p:cNvPr>
            <p:cNvSpPr/>
            <p:nvPr/>
          </p:nvSpPr>
          <p:spPr>
            <a:xfrm>
              <a:off x="5079120" y="2246570"/>
              <a:ext cx="1440000" cy="1440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2D8F66A-8F5E-485F-AA09-0E0587AC8E26}"/>
                </a:ext>
              </a:extLst>
            </p:cNvPr>
            <p:cNvSpPr/>
            <p:nvPr/>
          </p:nvSpPr>
          <p:spPr>
            <a:xfrm>
              <a:off x="5784102" y="1827132"/>
              <a:ext cx="1296000" cy="1296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F278DFB-08EA-4EFC-B233-44271EB3AB7B}"/>
                </a:ext>
              </a:extLst>
            </p:cNvPr>
            <p:cNvSpPr/>
            <p:nvPr/>
          </p:nvSpPr>
          <p:spPr>
            <a:xfrm>
              <a:off x="6468102" y="1561474"/>
              <a:ext cx="1152000" cy="1152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8AB909A-2354-413D-B9FB-B7348E6F67FE}"/>
                </a:ext>
              </a:extLst>
            </p:cNvPr>
            <p:cNvSpPr/>
            <p:nvPr/>
          </p:nvSpPr>
          <p:spPr>
            <a:xfrm>
              <a:off x="7177460" y="1421482"/>
              <a:ext cx="1008000" cy="1008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F6356B2-0932-492D-87D0-2D8837E01C0D}"/>
                </a:ext>
              </a:extLst>
            </p:cNvPr>
            <p:cNvSpPr/>
            <p:nvPr/>
          </p:nvSpPr>
          <p:spPr>
            <a:xfrm>
              <a:off x="8013843" y="1396800"/>
              <a:ext cx="864000" cy="86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6E0D9CF-6B9B-410C-9777-6CB4947997CB}"/>
                </a:ext>
              </a:extLst>
            </p:cNvPr>
            <p:cNvSpPr/>
            <p:nvPr/>
          </p:nvSpPr>
          <p:spPr>
            <a:xfrm>
              <a:off x="5801497" y="1828800"/>
              <a:ext cx="2644346" cy="1099751"/>
            </a:xfrm>
            <a:custGeom>
              <a:avLst/>
              <a:gdLst>
                <a:gd name="connsiteX0" fmla="*/ 2644346 w 2644346"/>
                <a:gd name="connsiteY0" fmla="*/ 0 h 1099751"/>
                <a:gd name="connsiteX1" fmla="*/ 1884406 w 2644346"/>
                <a:gd name="connsiteY1" fmla="*/ 61784 h 1099751"/>
                <a:gd name="connsiteX2" fmla="*/ 1235676 w 2644346"/>
                <a:gd name="connsiteY2" fmla="*/ 296562 h 1099751"/>
                <a:gd name="connsiteX3" fmla="*/ 630195 w 2644346"/>
                <a:gd name="connsiteY3" fmla="*/ 642551 h 1099751"/>
                <a:gd name="connsiteX4" fmla="*/ 0 w 2644346"/>
                <a:gd name="connsiteY4" fmla="*/ 1099751 h 10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46" h="1099751">
                  <a:moveTo>
                    <a:pt x="2644346" y="0"/>
                  </a:moveTo>
                  <a:cubicBezTo>
                    <a:pt x="2381765" y="6178"/>
                    <a:pt x="2119184" y="12357"/>
                    <a:pt x="1884406" y="61784"/>
                  </a:cubicBezTo>
                  <a:cubicBezTo>
                    <a:pt x="1649628" y="111211"/>
                    <a:pt x="1444711" y="199768"/>
                    <a:pt x="1235676" y="296562"/>
                  </a:cubicBezTo>
                  <a:cubicBezTo>
                    <a:pt x="1026641" y="393356"/>
                    <a:pt x="836141" y="508686"/>
                    <a:pt x="630195" y="642551"/>
                  </a:cubicBezTo>
                  <a:cubicBezTo>
                    <a:pt x="424249" y="776416"/>
                    <a:pt x="212124" y="938083"/>
                    <a:pt x="0" y="109975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F14DC2F-6709-4C6D-98F1-C8ACED9D91CB}"/>
                </a:ext>
              </a:extLst>
            </p:cNvPr>
            <p:cNvSpPr/>
            <p:nvPr/>
          </p:nvSpPr>
          <p:spPr>
            <a:xfrm>
              <a:off x="7609460" y="1834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05C975F-24CE-4D08-A9DD-D538932FF3EA}"/>
                </a:ext>
              </a:extLst>
            </p:cNvPr>
            <p:cNvSpPr/>
            <p:nvPr/>
          </p:nvSpPr>
          <p:spPr>
            <a:xfrm>
              <a:off x="6967152" y="206547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C65FF02-3E53-4E04-ACDC-8008C24550D4}"/>
                </a:ext>
              </a:extLst>
            </p:cNvPr>
            <p:cNvSpPr/>
            <p:nvPr/>
          </p:nvSpPr>
          <p:spPr>
            <a:xfrm>
              <a:off x="6355249" y="2410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0F0699-5C4B-404E-9F57-65E3CADB3E87}"/>
                </a:ext>
              </a:extLst>
            </p:cNvPr>
            <p:cNvSpPr/>
            <p:nvPr/>
          </p:nvSpPr>
          <p:spPr>
            <a:xfrm>
              <a:off x="5729336" y="286058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AACF3F-DABB-4081-BEC3-0B292E955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293" y="1899442"/>
              <a:ext cx="471167" cy="7953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8726BD9C-6284-4D15-816A-C47B59615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311" y="2137474"/>
              <a:ext cx="425843" cy="17118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F577314-180F-4B35-AF39-81BC3CE61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73" y="2482977"/>
              <a:ext cx="393377" cy="2190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29D6C31-6BE0-420B-96B3-A8EE614A4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1898" y="2926802"/>
              <a:ext cx="338749" cy="2470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E2CE56A-5973-4F17-81C7-C68E6E1DCF8D}"/>
                </a:ext>
              </a:extLst>
            </p:cNvPr>
            <p:cNvSpPr/>
            <p:nvPr/>
          </p:nvSpPr>
          <p:spPr>
            <a:xfrm>
              <a:off x="8368522" y="175276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42D0CB36-4B2B-4605-B5D0-75B062FB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747" y="1822243"/>
              <a:ext cx="4737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EA05628-F51F-4516-BA41-1152E3957AB7}"/>
                </a:ext>
              </a:extLst>
            </p:cNvPr>
            <p:cNvSpPr txBox="1"/>
            <p:nvPr/>
          </p:nvSpPr>
          <p:spPr>
            <a:xfrm>
              <a:off x="8241623" y="2423282"/>
              <a:ext cx="15120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Constant Acceleration Model</a:t>
              </a:r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8819D2-E712-4E76-A7B4-9FC49C4E45F6}"/>
                </a:ext>
              </a:extLst>
            </p:cNvPr>
            <p:cNvCxnSpPr>
              <a:cxnSpLocks/>
              <a:stCxn id="14" idx="5"/>
              <a:endCxn id="26" idx="0"/>
            </p:cNvCxnSpPr>
            <p:nvPr/>
          </p:nvCxnSpPr>
          <p:spPr>
            <a:xfrm>
              <a:off x="8751313" y="2134270"/>
              <a:ext cx="246346" cy="289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87AE076-5C17-4832-8430-A6C83B4B53A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8438373" y="1208015"/>
              <a:ext cx="597223" cy="614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/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615EA55-4C97-4ED1-91BD-6533C00DB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6216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/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=1,2,3…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4537902D-B24A-4916-BC7E-C49EF0DAF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3C3AA3D-3F33-4A55-9DC2-8DBC65E5A94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956301" y="912585"/>
              <a:ext cx="725159" cy="986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BF613C-04CE-4D72-A4FB-E14F1A87D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6956301" y="912585"/>
              <a:ext cx="83588" cy="1222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C3789F1-CFAA-491C-8AF5-B6D94F1C8A8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430363" y="912585"/>
              <a:ext cx="525938" cy="157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3106537-E030-4777-B689-704B1BB10C9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809571" y="912585"/>
              <a:ext cx="1146730" cy="20142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CEDFC-29B7-4F40-AD09-3F9301AD3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" y="1988615"/>
            <a:ext cx="5413783" cy="12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07E27B7E-2771-4018-8B46-0D124EE67E90}"/>
              </a:ext>
            </a:extLst>
          </p:cNvPr>
          <p:cNvSpPr/>
          <p:nvPr/>
        </p:nvSpPr>
        <p:spPr>
          <a:xfrm rot="21197943">
            <a:off x="1382642" y="4496683"/>
            <a:ext cx="3974048" cy="897074"/>
          </a:xfrm>
          <a:custGeom>
            <a:avLst/>
            <a:gdLst>
              <a:gd name="connsiteX0" fmla="*/ 4148667 w 4148667"/>
              <a:gd name="connsiteY0" fmla="*/ 51892 h 915492"/>
              <a:gd name="connsiteX1" fmla="*/ 2480733 w 4148667"/>
              <a:gd name="connsiteY1" fmla="*/ 94226 h 915492"/>
              <a:gd name="connsiteX2" fmla="*/ 0 w 4148667"/>
              <a:gd name="connsiteY2" fmla="*/ 915492 h 9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667" h="915492">
                <a:moveTo>
                  <a:pt x="4148667" y="51892"/>
                </a:moveTo>
                <a:cubicBezTo>
                  <a:pt x="3660422" y="1092"/>
                  <a:pt x="3172177" y="-49707"/>
                  <a:pt x="2480733" y="94226"/>
                </a:cubicBezTo>
                <a:cubicBezTo>
                  <a:pt x="1789289" y="238159"/>
                  <a:pt x="894644" y="576825"/>
                  <a:pt x="0" y="915492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62D4B03-A5D1-4A68-889D-0A6CD0D5E38D}"/>
              </a:ext>
            </a:extLst>
          </p:cNvPr>
          <p:cNvCxnSpPr>
            <a:cxnSpLocks/>
          </p:cNvCxnSpPr>
          <p:nvPr/>
        </p:nvCxnSpPr>
        <p:spPr>
          <a:xfrm>
            <a:off x="6333066" y="1647134"/>
            <a:ext cx="0" cy="4171473"/>
          </a:xfrm>
          <a:prstGeom prst="line">
            <a:avLst/>
          </a:prstGeom>
          <a:ln w="5715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EE0BEDB-7F9A-42FF-A764-6D9B7A964343}"/>
              </a:ext>
            </a:extLst>
          </p:cNvPr>
          <p:cNvSpPr/>
          <p:nvPr/>
        </p:nvSpPr>
        <p:spPr>
          <a:xfrm>
            <a:off x="984591" y="3672260"/>
            <a:ext cx="1496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Observation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8763DAA-0F53-4700-BF17-A0E87CEF678A}"/>
              </a:ext>
            </a:extLst>
          </p:cNvPr>
          <p:cNvSpPr/>
          <p:nvPr/>
        </p:nvSpPr>
        <p:spPr>
          <a:xfrm>
            <a:off x="6913107" y="1725766"/>
            <a:ext cx="1427448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Prediction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4EBAE50-844C-4775-A3DE-46E2FAA2853A}"/>
              </a:ext>
            </a:extLst>
          </p:cNvPr>
          <p:cNvGrpSpPr/>
          <p:nvPr/>
        </p:nvGrpSpPr>
        <p:grpSpPr>
          <a:xfrm>
            <a:off x="3909494" y="3888759"/>
            <a:ext cx="1881892" cy="1568966"/>
            <a:chOff x="3909494" y="3888759"/>
            <a:chExt cx="1881892" cy="1568966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A181745-35C5-44B7-B58C-E63E15AB218B}"/>
                </a:ext>
              </a:extLst>
            </p:cNvPr>
            <p:cNvGrpSpPr/>
            <p:nvPr/>
          </p:nvGrpSpPr>
          <p:grpSpPr>
            <a:xfrm>
              <a:off x="4927386" y="3888759"/>
              <a:ext cx="864000" cy="864000"/>
              <a:chOff x="2003405" y="4234475"/>
              <a:chExt cx="864000" cy="864000"/>
            </a:xfrm>
          </p:grpSpPr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787176C3-E16B-4807-9F76-6715AC876B7E}"/>
                  </a:ext>
                </a:extLst>
              </p:cNvPr>
              <p:cNvSpPr/>
              <p:nvPr/>
            </p:nvSpPr>
            <p:spPr>
              <a:xfrm>
                <a:off x="2003405" y="4234475"/>
                <a:ext cx="864000" cy="864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94C546AA-3FBF-419D-A36B-0B276D84CE98}"/>
                  </a:ext>
                </a:extLst>
              </p:cNvPr>
              <p:cNvSpPr/>
              <p:nvPr/>
            </p:nvSpPr>
            <p:spPr>
              <a:xfrm>
                <a:off x="2358084" y="4590438"/>
                <a:ext cx="144000" cy="1440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8A37E2F-8AB0-45E1-B2D4-497D4C1D7169}"/>
                </a:ext>
              </a:extLst>
            </p:cNvPr>
            <p:cNvSpPr txBox="1"/>
            <p:nvPr/>
          </p:nvSpPr>
          <p:spPr>
            <a:xfrm>
              <a:off x="3909494" y="4811394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Obstacle</a:t>
              </a:r>
              <a:endParaRPr lang="zh-TW" altLang="en-US" dirty="0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AA56042-02E2-40DF-85A7-39443926C21B}"/>
                </a:ext>
              </a:extLst>
            </p:cNvPr>
            <p:cNvCxnSpPr>
              <a:cxnSpLocks/>
              <a:stCxn id="38" idx="4"/>
              <a:endCxn id="47" idx="3"/>
            </p:cNvCxnSpPr>
            <p:nvPr/>
          </p:nvCxnSpPr>
          <p:spPr>
            <a:xfrm flipH="1">
              <a:off x="5128536" y="4752759"/>
              <a:ext cx="230850" cy="381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8242 0.01273 C -0.09973 0.01528 -0.12434 0.025 -0.1496 0.03889 C -0.17864 0.05486 -0.20104 0.07014 -0.21614 0.08542 L -0.28776 0.15672 " pathEditMode="relative" rAng="20580000" ptsTypes="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Optimization step -- VO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92488" y="3059667"/>
            <a:ext cx="106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object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 -- VO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A875127-3754-4A8B-96CF-7C16DCA6E551}"/>
              </a:ext>
            </a:extLst>
          </p:cNvPr>
          <p:cNvGrpSpPr/>
          <p:nvPr/>
        </p:nvGrpSpPr>
        <p:grpSpPr>
          <a:xfrm rot="1202559">
            <a:off x="2183499" y="1823328"/>
            <a:ext cx="2814556" cy="4318000"/>
            <a:chOff x="1689711" y="1380067"/>
            <a:chExt cx="2814556" cy="4318000"/>
          </a:xfrm>
        </p:grpSpPr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977B75D9-8318-4A90-B9D7-0B9CFDBA1BB3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B9FFD667-0287-4489-8AAF-9C6C27D03DBC}"/>
                </a:ext>
              </a:extLst>
            </p:cNvPr>
            <p:cNvCxnSpPr>
              <a:stCxn id="61" idx="1"/>
              <a:endCxn id="6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86D78892-AB74-4BE4-8615-D27D141A8D60}"/>
                </a:ext>
              </a:extLst>
            </p:cNvPr>
            <p:cNvCxnSpPr>
              <a:cxnSpLocks/>
              <a:stCxn id="61" idx="1"/>
              <a:endCxn id="6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D8F50-D7E7-4697-964D-CF1A372D8F4E}"/>
              </a:ext>
            </a:extLst>
          </p:cNvPr>
          <p:cNvSpPr txBox="1"/>
          <p:nvPr/>
        </p:nvSpPr>
        <p:spPr>
          <a:xfrm>
            <a:off x="3212091" y="4204561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B4C9E6-470B-4C3F-B13F-5F9D4DC6920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009906" y="4535613"/>
            <a:ext cx="283944" cy="2481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十字形 45">
            <a:extLst>
              <a:ext uri="{FF2B5EF4-FFF2-40B4-BE49-F238E27FC236}">
                <a16:creationId xmlns:a16="http://schemas.microsoft.com/office/drawing/2014/main" id="{361D086E-E07E-40CA-BA5E-A701085C3943}"/>
              </a:ext>
            </a:extLst>
          </p:cNvPr>
          <p:cNvSpPr/>
          <p:nvPr/>
        </p:nvSpPr>
        <p:spPr>
          <a:xfrm rot="18848572">
            <a:off x="9143204" y="475730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E7A8819-1AAE-4EB7-92AF-B07616FA2342}"/>
              </a:ext>
            </a:extLst>
          </p:cNvPr>
          <p:cNvGrpSpPr/>
          <p:nvPr/>
        </p:nvGrpSpPr>
        <p:grpSpPr>
          <a:xfrm rot="11429961">
            <a:off x="643027" y="3660996"/>
            <a:ext cx="2814556" cy="4318000"/>
            <a:chOff x="1689711" y="1380067"/>
            <a:chExt cx="2814556" cy="4318000"/>
          </a:xfrm>
        </p:grpSpPr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26CAA2D-6D35-4D35-A595-7206C8002681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9BC4EE91-302B-4731-A6FD-1013187EEDF5}"/>
                </a:ext>
              </a:extLst>
            </p:cNvPr>
            <p:cNvCxnSpPr>
              <a:stCxn id="55" idx="1"/>
              <a:endCxn id="55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4AFED916-69A1-47B9-B25F-E017912CFECB}"/>
                </a:ext>
              </a:extLst>
            </p:cNvPr>
            <p:cNvCxnSpPr>
              <a:cxnSpLocks/>
              <a:stCxn id="55" idx="1"/>
              <a:endCxn id="55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6E5EB270-700A-4D47-AB7E-F4458EA72D24}"/>
              </a:ext>
            </a:extLst>
          </p:cNvPr>
          <p:cNvSpPr/>
          <p:nvPr/>
        </p:nvSpPr>
        <p:spPr>
          <a:xfrm rot="18848572">
            <a:off x="2887762" y="476348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  <p:bldP spid="4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5610</TotalTime>
  <Words>528</Words>
  <Application>Microsoft Office PowerPoint</Application>
  <PresentationFormat>寬螢幕</PresentationFormat>
  <Paragraphs>168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Structure</vt:lpstr>
      <vt:lpstr>Prediction step</vt:lpstr>
      <vt:lpstr>Optimization step -- VO</vt:lpstr>
      <vt:lpstr>Optimization step -- VO</vt:lpstr>
      <vt:lpstr>Optimization step</vt:lpstr>
      <vt:lpstr>What is machine??</vt:lpstr>
      <vt:lpstr>What is machine??</vt:lpstr>
      <vt:lpstr>Introduction of Path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86</cp:revision>
  <dcterms:created xsi:type="dcterms:W3CDTF">2025-03-02T07:37:30Z</dcterms:created>
  <dcterms:modified xsi:type="dcterms:W3CDTF">2025-03-11T13:33:39Z</dcterms:modified>
</cp:coreProperties>
</file>